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3" r:id="rId1"/>
  </p:sldMasterIdLst>
  <p:notesMasterIdLst>
    <p:notesMasterId r:id="rId14"/>
  </p:notesMasterIdLst>
  <p:sldIdLst>
    <p:sldId id="259" r:id="rId2"/>
    <p:sldId id="272" r:id="rId3"/>
    <p:sldId id="261" r:id="rId4"/>
    <p:sldId id="263" r:id="rId5"/>
    <p:sldId id="274" r:id="rId6"/>
    <p:sldId id="264" r:id="rId7"/>
    <p:sldId id="265" r:id="rId8"/>
    <p:sldId id="273" r:id="rId9"/>
    <p:sldId id="266" r:id="rId10"/>
    <p:sldId id="267" r:id="rId11"/>
    <p:sldId id="268" r:id="rId12"/>
    <p:sldId id="270"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344" autoAdjust="0"/>
  </p:normalViewPr>
  <p:slideViewPr>
    <p:cSldViewPr snapToGrid="0">
      <p:cViewPr varScale="1">
        <p:scale>
          <a:sx n="66" d="100"/>
          <a:sy n="66" d="100"/>
        </p:scale>
        <p:origin x="900" y="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jpeg>
</file>

<file path=ppt/media/image12.jpeg>
</file>

<file path=ppt/media/image13.jpeg>
</file>

<file path=ppt/media/image2.png>
</file>

<file path=ppt/media/image3.png>
</file>

<file path=ppt/media/image4.png>
</file>

<file path=ppt/media/image5.png>
</file>

<file path=ppt/media/image6.JPG>
</file>

<file path=ppt/media/image7.png>
</file>

<file path=ppt/media/image8.png>
</file>

<file path=ppt/media/image9.jp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A6CBAD-5402-4C8D-A490-FA34D3B436B7}" type="datetimeFigureOut">
              <a:rPr lang="en-IN" smtClean="0"/>
              <a:t>08-12-2025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7D48CA-174E-4405-BE4A-1E0074E71E9B}" type="slidenum">
              <a:rPr lang="en-IN" smtClean="0"/>
              <a:t>‹#›</a:t>
            </a:fld>
            <a:endParaRPr lang="en-IN"/>
          </a:p>
        </p:txBody>
      </p:sp>
    </p:spTree>
    <p:extLst>
      <p:ext uri="{BB962C8B-B14F-4D97-AF65-F5344CB8AC3E}">
        <p14:creationId xmlns:p14="http://schemas.microsoft.com/office/powerpoint/2010/main" val="423042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887D48CA-174E-4405-BE4A-1E0074E71E9B}" type="slidenum">
              <a:rPr lang="en-IN" smtClean="0"/>
              <a:t>11</a:t>
            </a:fld>
            <a:endParaRPr lang="en-IN"/>
          </a:p>
        </p:txBody>
      </p:sp>
    </p:spTree>
    <p:extLst>
      <p:ext uri="{BB962C8B-B14F-4D97-AF65-F5344CB8AC3E}">
        <p14:creationId xmlns:p14="http://schemas.microsoft.com/office/powerpoint/2010/main" val="3380631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274967173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273934862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BB53DC-7AD9-43FF-9535-DCB74D599B49}"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149901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36464935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BB53DC-7AD9-43FF-9535-DCB74D599B49}"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842387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2617609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169521872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17942825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391247437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7257BA8-D9FF-48E8-9A1E-E30A7218B403}" type="datetimeFigureOut">
              <a:rPr lang="en-IN" smtClean="0"/>
              <a:t>08-12-2025</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293046097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31255494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7257BA8-D9FF-48E8-9A1E-E30A7218B403}" type="datetimeFigureOut">
              <a:rPr lang="en-IN" smtClean="0"/>
              <a:t>08-12-2025</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11723386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257BA8-D9FF-48E8-9A1E-E30A7218B403}" type="datetimeFigureOut">
              <a:rPr lang="en-IN" smtClean="0"/>
              <a:t>08-12-2025</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169112662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257BA8-D9FF-48E8-9A1E-E30A7218B403}" type="datetimeFigureOut">
              <a:rPr lang="en-IN" smtClean="0"/>
              <a:t>08-12-2025</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71743887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2817927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257BA8-D9FF-48E8-9A1E-E30A7218B403}" type="datetimeFigureOut">
              <a:rPr lang="en-IN" smtClean="0"/>
              <a:t>08-12-2025</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BB53DC-7AD9-43FF-9535-DCB74D599B49}" type="slidenum">
              <a:rPr lang="en-IN" smtClean="0"/>
              <a:t>‹#›</a:t>
            </a:fld>
            <a:endParaRPr lang="en-IN"/>
          </a:p>
        </p:txBody>
      </p:sp>
    </p:spTree>
    <p:extLst>
      <p:ext uri="{BB962C8B-B14F-4D97-AF65-F5344CB8AC3E}">
        <p14:creationId xmlns:p14="http://schemas.microsoft.com/office/powerpoint/2010/main" val="339664225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7257BA8-D9FF-48E8-9A1E-E30A7218B403}" type="datetimeFigureOut">
              <a:rPr lang="en-IN" smtClean="0"/>
              <a:t>08-12-2025</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5BB53DC-7AD9-43FF-9535-DCB74D599B49}" type="slidenum">
              <a:rPr lang="en-IN" smtClean="0"/>
              <a:t>‹#›</a:t>
            </a:fld>
            <a:endParaRPr lang="en-IN"/>
          </a:p>
        </p:txBody>
      </p:sp>
    </p:spTree>
    <p:extLst>
      <p:ext uri="{BB962C8B-B14F-4D97-AF65-F5344CB8AC3E}">
        <p14:creationId xmlns:p14="http://schemas.microsoft.com/office/powerpoint/2010/main" val="1884438497"/>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5" r:id="rId12"/>
    <p:sldLayoutId id="2147483876" r:id="rId13"/>
    <p:sldLayoutId id="2147483877" r:id="rId14"/>
    <p:sldLayoutId id="2147483878" r:id="rId15"/>
    <p:sldLayoutId id="2147483879" r:id="rId16"/>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2.jpeg"/><Relationship Id="rId4" Type="http://schemas.openxmlformats.org/officeDocument/2006/relationships/notesSlide" Target="../notesSlides/notesSlide1.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842BB-E5B4-553C-B794-8F492C9154A6}"/>
              </a:ext>
            </a:extLst>
          </p:cNvPr>
          <p:cNvSpPr>
            <a:spLocks noGrp="1"/>
          </p:cNvSpPr>
          <p:nvPr>
            <p:ph type="title"/>
          </p:nvPr>
        </p:nvSpPr>
        <p:spPr>
          <a:xfrm>
            <a:off x="-1" y="314632"/>
            <a:ext cx="12190411" cy="1130710"/>
          </a:xfrm>
        </p:spPr>
        <p:txBody>
          <a:bodyPr>
            <a:normAutofit fontScale="90000"/>
          </a:bodyPr>
          <a:lstStyle/>
          <a:p>
            <a:pPr algn="ctr"/>
            <a:r>
              <a:rPr lang="en-US" b="1" i="1" u="sng" dirty="0">
                <a:solidFill>
                  <a:schemeClr val="accent5">
                    <a:lumMod val="50000"/>
                  </a:schemeClr>
                </a:solidFill>
                <a:latin typeface="Bookman Old Style" panose="02050604050505020204" pitchFamily="18" charset="0"/>
              </a:rPr>
              <a:t>Automobile insurance complaints</a:t>
            </a:r>
            <a:br>
              <a:rPr lang="en-US" b="1" i="1" u="sng" dirty="0">
                <a:solidFill>
                  <a:schemeClr val="accent5">
                    <a:lumMod val="50000"/>
                  </a:schemeClr>
                </a:solidFill>
                <a:latin typeface="Bookman Old Style" panose="02050604050505020204" pitchFamily="18" charset="0"/>
              </a:rPr>
            </a:br>
            <a:r>
              <a:rPr lang="en-US" b="1" i="1" u="sng" dirty="0">
                <a:solidFill>
                  <a:schemeClr val="accent5">
                    <a:lumMod val="50000"/>
                  </a:schemeClr>
                </a:solidFill>
                <a:latin typeface="Bookman Old Style" panose="02050604050505020204" pitchFamily="18" charset="0"/>
              </a:rPr>
              <a:t>ranking</a:t>
            </a:r>
            <a:r>
              <a:rPr lang="en-US" i="1" u="sng" dirty="0">
                <a:solidFill>
                  <a:schemeClr val="accent5">
                    <a:lumMod val="50000"/>
                  </a:schemeClr>
                </a:solidFill>
              </a:rPr>
              <a:t>                </a:t>
            </a:r>
            <a:endParaRPr lang="en-IN" i="1" u="sng" dirty="0">
              <a:solidFill>
                <a:schemeClr val="accent5">
                  <a:lumMod val="50000"/>
                </a:schemeClr>
              </a:solidFill>
            </a:endParaRPr>
          </a:p>
        </p:txBody>
      </p:sp>
      <p:pic>
        <p:nvPicPr>
          <p:cNvPr id="5" name="Content Placeholder 4">
            <a:extLst>
              <a:ext uri="{FF2B5EF4-FFF2-40B4-BE49-F238E27FC236}">
                <a16:creationId xmlns:a16="http://schemas.microsoft.com/office/drawing/2014/main" id="{6B506CF0-D02F-0EB7-7015-AF564CDBBBD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85195" y="1445342"/>
            <a:ext cx="12005216" cy="5412659"/>
          </a:xfrm>
        </p:spPr>
      </p:pic>
      <p:pic>
        <p:nvPicPr>
          <p:cNvPr id="9" name="Audio 8">
            <a:hlinkClick r:id="" action="ppaction://media"/>
            <a:extLst>
              <a:ext uri="{FF2B5EF4-FFF2-40B4-BE49-F238E27FC236}">
                <a16:creationId xmlns:a16="http://schemas.microsoft.com/office/drawing/2014/main" id="{1EB22106-7993-C36D-D15D-DF9B797CFFE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21544960"/>
      </p:ext>
    </p:extLst>
  </p:cSld>
  <p:clrMapOvr>
    <a:masterClrMapping/>
  </p:clrMapOvr>
  <mc:AlternateContent xmlns:mc="http://schemas.openxmlformats.org/markup-compatibility/2006">
    <mc:Choice xmlns:p14="http://schemas.microsoft.com/office/powerpoint/2010/main" Requires="p14">
      <p:transition spd="slow" p14:dur="1500" advTm="8542">
        <p:random/>
      </p:transition>
    </mc:Choice>
    <mc:Fallback>
      <p:transition spd="slow" advTm="854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DEC60-A89F-A138-5853-54C5D4BFB055}"/>
              </a:ext>
            </a:extLst>
          </p:cNvPr>
          <p:cNvSpPr>
            <a:spLocks noGrp="1"/>
          </p:cNvSpPr>
          <p:nvPr>
            <p:ph type="title"/>
          </p:nvPr>
        </p:nvSpPr>
        <p:spPr>
          <a:xfrm>
            <a:off x="289367" y="92597"/>
            <a:ext cx="8981955" cy="544011"/>
          </a:xfrm>
        </p:spPr>
        <p:txBody>
          <a:bodyPr>
            <a:normAutofit fontScale="90000"/>
          </a:bodyPr>
          <a:lstStyle/>
          <a:p>
            <a:r>
              <a:rPr lang="en-US" dirty="0"/>
              <a:t> </a:t>
            </a:r>
            <a:r>
              <a:rPr lang="en-US" sz="3600" b="1" u="sng" dirty="0">
                <a:solidFill>
                  <a:schemeClr val="accent4"/>
                </a:solidFill>
                <a:latin typeface="Imprint MT Shadow" panose="04020605060303030202" pitchFamily="82" charset="0"/>
              </a:rPr>
              <a:t>Overview:</a:t>
            </a:r>
            <a:endParaRPr lang="en-IN" sz="3600" b="1" u="sng" dirty="0">
              <a:solidFill>
                <a:schemeClr val="accent4"/>
              </a:solidFill>
              <a:latin typeface="Imprint MT Shadow" panose="04020605060303030202" pitchFamily="82" charset="0"/>
            </a:endParaRPr>
          </a:p>
        </p:txBody>
      </p:sp>
      <p:sp>
        <p:nvSpPr>
          <p:cNvPr id="4" name="Text Placeholder 3">
            <a:extLst>
              <a:ext uri="{FF2B5EF4-FFF2-40B4-BE49-F238E27FC236}">
                <a16:creationId xmlns:a16="http://schemas.microsoft.com/office/drawing/2014/main" id="{A0315A6E-5699-1157-D448-24CB643396B1}"/>
              </a:ext>
            </a:extLst>
          </p:cNvPr>
          <p:cNvSpPr>
            <a:spLocks noGrp="1"/>
          </p:cNvSpPr>
          <p:nvPr>
            <p:ph type="body" sz="half" idx="2"/>
          </p:nvPr>
        </p:nvSpPr>
        <p:spPr>
          <a:xfrm>
            <a:off x="9108652" y="4938390"/>
            <a:ext cx="2805555" cy="594310"/>
          </a:xfrm>
        </p:spPr>
        <p:txBody>
          <a:bodyPr/>
          <a:lstStyle/>
          <a:p>
            <a:endParaRPr lang="en-IN" dirty="0"/>
          </a:p>
        </p:txBody>
      </p:sp>
      <p:pic>
        <p:nvPicPr>
          <p:cNvPr id="15" name="Picture 14">
            <a:extLst>
              <a:ext uri="{FF2B5EF4-FFF2-40B4-BE49-F238E27FC236}">
                <a16:creationId xmlns:a16="http://schemas.microsoft.com/office/drawing/2014/main" id="{D6B7A29F-FAFA-C3D4-B30E-2160B5C317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4971" y="522515"/>
            <a:ext cx="11967029" cy="6335485"/>
          </a:xfrm>
          <a:prstGeom prst="rect">
            <a:avLst/>
          </a:prstGeom>
        </p:spPr>
      </p:pic>
      <p:pic>
        <p:nvPicPr>
          <p:cNvPr id="16" name="Audio 15">
            <a:hlinkClick r:id="" action="ppaction://media"/>
            <a:extLst>
              <a:ext uri="{FF2B5EF4-FFF2-40B4-BE49-F238E27FC236}">
                <a16:creationId xmlns:a16="http://schemas.microsoft.com/office/drawing/2014/main" id="{1BD32C0F-2F59-EAC9-A625-42DD7294217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68326150"/>
      </p:ext>
    </p:extLst>
  </p:cSld>
  <p:clrMapOvr>
    <a:masterClrMapping/>
  </p:clrMapOvr>
  <mc:AlternateContent xmlns:mc="http://schemas.openxmlformats.org/markup-compatibility/2006">
    <mc:Choice xmlns:p14="http://schemas.microsoft.com/office/powerpoint/2010/main" Requires="p14">
      <p:transition spd="slow" p14:dur="1500" advTm="10484">
        <p:random/>
      </p:transition>
    </mc:Choice>
    <mc:Fallback>
      <p:transition spd="slow" advTm="10484">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2A96F-385E-188F-2742-FF4963ECFAAA}"/>
              </a:ext>
            </a:extLst>
          </p:cNvPr>
          <p:cNvSpPr>
            <a:spLocks noGrp="1"/>
          </p:cNvSpPr>
          <p:nvPr>
            <p:ph type="title"/>
          </p:nvPr>
        </p:nvSpPr>
        <p:spPr>
          <a:xfrm>
            <a:off x="254644" y="0"/>
            <a:ext cx="9525342" cy="544010"/>
          </a:xfrm>
        </p:spPr>
        <p:txBody>
          <a:bodyPr>
            <a:normAutofit/>
          </a:bodyPr>
          <a:lstStyle/>
          <a:p>
            <a:r>
              <a:rPr lang="en-US" sz="2800" b="1" u="sng" dirty="0">
                <a:solidFill>
                  <a:schemeClr val="accent4">
                    <a:lumMod val="75000"/>
                  </a:schemeClr>
                </a:solidFill>
                <a:latin typeface="Baskerville Old Face" panose="02020602080505020303" pitchFamily="18" charset="0"/>
              </a:rPr>
              <a:t>Comparison by Companies:</a:t>
            </a:r>
            <a:endParaRPr lang="en-IN" sz="2800" b="1" u="sng" dirty="0">
              <a:solidFill>
                <a:schemeClr val="accent4">
                  <a:lumMod val="75000"/>
                </a:schemeClr>
              </a:solidFill>
              <a:latin typeface="Baskerville Old Face" panose="02020602080505020303" pitchFamily="18" charset="0"/>
            </a:endParaRPr>
          </a:p>
        </p:txBody>
      </p:sp>
      <p:sp>
        <p:nvSpPr>
          <p:cNvPr id="4" name="Text Placeholder 3">
            <a:extLst>
              <a:ext uri="{FF2B5EF4-FFF2-40B4-BE49-F238E27FC236}">
                <a16:creationId xmlns:a16="http://schemas.microsoft.com/office/drawing/2014/main" id="{9A0C3A87-5D51-F525-384C-C6A136886082}"/>
              </a:ext>
            </a:extLst>
          </p:cNvPr>
          <p:cNvSpPr>
            <a:spLocks noGrp="1"/>
          </p:cNvSpPr>
          <p:nvPr>
            <p:ph type="body" sz="half" idx="2"/>
          </p:nvPr>
        </p:nvSpPr>
        <p:spPr>
          <a:xfrm>
            <a:off x="9630137" y="5367338"/>
            <a:ext cx="1874476" cy="493712"/>
          </a:xfrm>
        </p:spPr>
        <p:txBody>
          <a:bodyPr/>
          <a:lstStyle/>
          <a:p>
            <a:endParaRPr lang="en-IN" dirty="0"/>
          </a:p>
        </p:txBody>
      </p:sp>
      <p:pic>
        <p:nvPicPr>
          <p:cNvPr id="22" name="Picture 21">
            <a:extLst>
              <a:ext uri="{FF2B5EF4-FFF2-40B4-BE49-F238E27FC236}">
                <a16:creationId xmlns:a16="http://schemas.microsoft.com/office/drawing/2014/main" id="{DE12CBEF-DE77-80CA-2684-3B7CCAF927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4644" y="544010"/>
            <a:ext cx="11937356" cy="6313990"/>
          </a:xfrm>
          <a:prstGeom prst="rect">
            <a:avLst/>
          </a:prstGeom>
        </p:spPr>
      </p:pic>
      <p:pic>
        <p:nvPicPr>
          <p:cNvPr id="23" name="Audio 22">
            <a:hlinkClick r:id="" action="ppaction://media"/>
            <a:extLst>
              <a:ext uri="{FF2B5EF4-FFF2-40B4-BE49-F238E27FC236}">
                <a16:creationId xmlns:a16="http://schemas.microsoft.com/office/drawing/2014/main" id="{CA904704-0D1B-AC26-BA32-C13900AC954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64408393"/>
      </p:ext>
    </p:extLst>
  </p:cSld>
  <p:clrMapOvr>
    <a:masterClrMapping/>
  </p:clrMapOvr>
  <mc:AlternateContent xmlns:mc="http://schemas.openxmlformats.org/markup-compatibility/2006">
    <mc:Choice xmlns:p14="http://schemas.microsoft.com/office/powerpoint/2010/main" Requires="p14">
      <p:transition spd="slow" p14:dur="1500" advTm="48901">
        <p:random/>
      </p:transition>
    </mc:Choice>
    <mc:Fallback>
      <p:transition spd="slow" advTm="48901">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21D96-AD4D-5CBA-118C-C6FB6E833C53}"/>
              </a:ext>
            </a:extLst>
          </p:cNvPr>
          <p:cNvSpPr>
            <a:spLocks noGrp="1"/>
          </p:cNvSpPr>
          <p:nvPr>
            <p:ph type="title"/>
          </p:nvPr>
        </p:nvSpPr>
        <p:spPr>
          <a:xfrm>
            <a:off x="3607541" y="2405647"/>
            <a:ext cx="4976918" cy="1280890"/>
          </a:xfrm>
        </p:spPr>
        <p:txBody>
          <a:bodyPr/>
          <a:lstStyle/>
          <a:p>
            <a:r>
              <a:rPr lang="en-US" sz="7200" b="1" i="1" dirty="0">
                <a:latin typeface="Imprint MT Shadow" panose="04020605060303030202" pitchFamily="82" charset="0"/>
              </a:rPr>
              <a:t>Thank</a:t>
            </a:r>
            <a:r>
              <a:rPr lang="en-US" b="1" i="1" dirty="0">
                <a:latin typeface="Imprint MT Shadow" panose="04020605060303030202" pitchFamily="82" charset="0"/>
              </a:rPr>
              <a:t> </a:t>
            </a:r>
            <a:r>
              <a:rPr lang="en-US" sz="7200" b="1" i="1" dirty="0">
                <a:latin typeface="Imprint MT Shadow" panose="04020605060303030202" pitchFamily="82" charset="0"/>
              </a:rPr>
              <a:t>you !</a:t>
            </a:r>
            <a:endParaRPr lang="en-IN" sz="7200" dirty="0"/>
          </a:p>
        </p:txBody>
      </p:sp>
      <p:pic>
        <p:nvPicPr>
          <p:cNvPr id="5" name="Content Placeholder 4">
            <a:extLst>
              <a:ext uri="{FF2B5EF4-FFF2-40B4-BE49-F238E27FC236}">
                <a16:creationId xmlns:a16="http://schemas.microsoft.com/office/drawing/2014/main" id="{CE167CDC-4F6D-88A5-F7FA-976E77F12D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26643" y="3686537"/>
            <a:ext cx="2652532" cy="2509476"/>
          </a:xfrm>
        </p:spPr>
      </p:pic>
    </p:spTree>
    <p:extLst>
      <p:ext uri="{BB962C8B-B14F-4D97-AF65-F5344CB8AC3E}">
        <p14:creationId xmlns:p14="http://schemas.microsoft.com/office/powerpoint/2010/main" val="325257249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E996C-0216-67C2-63FE-3A636D804669}"/>
              </a:ext>
            </a:extLst>
          </p:cNvPr>
          <p:cNvSpPr>
            <a:spLocks noGrp="1"/>
          </p:cNvSpPr>
          <p:nvPr>
            <p:ph type="title"/>
          </p:nvPr>
        </p:nvSpPr>
        <p:spPr>
          <a:xfrm>
            <a:off x="1612490" y="624110"/>
            <a:ext cx="10579509" cy="6233890"/>
          </a:xfrm>
        </p:spPr>
        <p:txBody>
          <a:bodyPr/>
          <a:lstStyle/>
          <a:p>
            <a:r>
              <a:rPr lang="en-IN" sz="2400" b="1" u="sng" dirty="0">
                <a:latin typeface="Sitka Banner" pitchFamily="2" charset="0"/>
              </a:rPr>
              <a:t>Project Team ID: PTID-CDA-NOV-25-879</a:t>
            </a:r>
            <a:br>
              <a:rPr lang="en-IN" sz="2400" b="1" u="sng" dirty="0">
                <a:latin typeface="Sitka Banner" pitchFamily="2" charset="0"/>
              </a:rPr>
            </a:br>
            <a:br>
              <a:rPr lang="en-IN" sz="2400" b="1" u="sng" dirty="0">
                <a:latin typeface="Sitka Banner" pitchFamily="2" charset="0"/>
              </a:rPr>
            </a:br>
            <a:r>
              <a:rPr lang="en-IN" sz="2400" b="1" u="sng" dirty="0">
                <a:latin typeface="Sitka Banner" pitchFamily="2" charset="0"/>
              </a:rPr>
              <a:t>Project code :  CDACL001</a:t>
            </a:r>
            <a:br>
              <a:rPr lang="en-IN" sz="2400" b="1" u="sng" dirty="0">
                <a:latin typeface="Sitka Banner" pitchFamily="2" charset="0"/>
              </a:rPr>
            </a:br>
            <a:br>
              <a:rPr lang="en-IN" sz="2400" b="1" u="sng" dirty="0">
                <a:latin typeface="Sitka Banner" pitchFamily="2" charset="0"/>
              </a:rPr>
            </a:br>
            <a:r>
              <a:rPr lang="en-IN" sz="2400" b="1" u="sng" dirty="0">
                <a:latin typeface="Sitka Banner" pitchFamily="2" charset="0"/>
              </a:rPr>
              <a:t>Project Name  : Automobile Insurance Complaints Rankings</a:t>
            </a:r>
            <a:br>
              <a:rPr lang="en-IN" dirty="0"/>
            </a:br>
            <a:br>
              <a:rPr lang="en-IN" dirty="0"/>
            </a:br>
            <a:r>
              <a:rPr lang="en-IN" sz="2800" b="1" u="sng" dirty="0">
                <a:latin typeface="Sylfaen" panose="010A0502050306030303" pitchFamily="18" charset="0"/>
              </a:rPr>
              <a:t>Team members:</a:t>
            </a:r>
            <a:br>
              <a:rPr lang="en-IN" sz="2800" b="1" u="sng" dirty="0">
                <a:latin typeface="Sylfaen" panose="010A0502050306030303" pitchFamily="18" charset="0"/>
              </a:rPr>
            </a:br>
            <a:br>
              <a:rPr lang="en-IN" sz="2800" b="1" u="sng" dirty="0">
                <a:latin typeface="Sylfaen" panose="010A0502050306030303" pitchFamily="18" charset="0"/>
              </a:rPr>
            </a:br>
            <a:r>
              <a:rPr lang="en-IN" sz="2800" b="1" dirty="0">
                <a:latin typeface="Sylfaen" panose="010A0502050306030303" pitchFamily="18" charset="0"/>
              </a:rPr>
              <a:t>B. Chandu</a:t>
            </a:r>
            <a:br>
              <a:rPr lang="en-IN" sz="2800" b="1" dirty="0">
                <a:latin typeface="Sylfaen" panose="010A0502050306030303" pitchFamily="18" charset="0"/>
              </a:rPr>
            </a:br>
            <a:r>
              <a:rPr lang="en-IN" sz="2800" b="1" dirty="0">
                <a:latin typeface="Sylfaen" panose="010A0502050306030303" pitchFamily="18" charset="0"/>
              </a:rPr>
              <a:t>P. Rajiv Revanth</a:t>
            </a:r>
            <a:br>
              <a:rPr lang="en-IN" sz="2800" b="1" dirty="0">
                <a:latin typeface="Sylfaen" panose="010A0502050306030303" pitchFamily="18" charset="0"/>
              </a:rPr>
            </a:br>
            <a:r>
              <a:rPr lang="en-IN" sz="2800" b="1" dirty="0">
                <a:latin typeface="Sylfaen" panose="010A0502050306030303" pitchFamily="18" charset="0"/>
              </a:rPr>
              <a:t>Y. Ashok Kumar</a:t>
            </a:r>
            <a:endParaRPr lang="en-IN" sz="2800" b="1" dirty="0">
              <a:latin typeface="Sitka Heading Semibold" pitchFamily="2" charset="0"/>
            </a:endParaRPr>
          </a:p>
        </p:txBody>
      </p:sp>
      <p:pic>
        <p:nvPicPr>
          <p:cNvPr id="5" name="Content Placeholder 4">
            <a:extLst>
              <a:ext uri="{FF2B5EF4-FFF2-40B4-BE49-F238E27FC236}">
                <a16:creationId xmlns:a16="http://schemas.microsoft.com/office/drawing/2014/main" id="{33E588C6-3827-2984-BEAE-CCC4B396C63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flipH="1">
            <a:off x="6612194" y="2586141"/>
            <a:ext cx="5456904" cy="4173537"/>
          </a:xfrm>
          <a:ln>
            <a:solidFill>
              <a:schemeClr val="bg2"/>
            </a:solidFill>
          </a:ln>
          <a:effectLst>
            <a:outerShdw blurRad="76200" dir="13500000" sy="23000" kx="1200000" algn="br" rotWithShape="0">
              <a:prstClr val="black">
                <a:alpha val="20000"/>
              </a:prstClr>
            </a:outerShdw>
            <a:softEdge rad="317500"/>
          </a:effectLst>
        </p:spPr>
      </p:pic>
      <p:pic>
        <p:nvPicPr>
          <p:cNvPr id="9" name="Audio 8">
            <a:hlinkClick r:id="" action="ppaction://media"/>
            <a:extLst>
              <a:ext uri="{FF2B5EF4-FFF2-40B4-BE49-F238E27FC236}">
                <a16:creationId xmlns:a16="http://schemas.microsoft.com/office/drawing/2014/main" id="{177187E6-F52E-01EC-AE69-E83395BE6D3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126135789"/>
      </p:ext>
    </p:extLst>
  </p:cSld>
  <p:clrMapOvr>
    <a:masterClrMapping/>
  </p:clrMapOvr>
  <mc:AlternateContent xmlns:mc="http://schemas.openxmlformats.org/markup-compatibility/2006">
    <mc:Choice xmlns:p14="http://schemas.microsoft.com/office/powerpoint/2010/main" Requires="p14">
      <p:transition spd="slow" p14:dur="1500" advTm="11822">
        <p:random/>
      </p:transition>
    </mc:Choice>
    <mc:Fallback>
      <p:transition spd="slow" advTm="1182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48C66-18B8-9902-CAE4-F3E13D1EA970}"/>
              </a:ext>
            </a:extLst>
          </p:cNvPr>
          <p:cNvSpPr>
            <a:spLocks noGrp="1"/>
          </p:cNvSpPr>
          <p:nvPr>
            <p:ph type="title"/>
          </p:nvPr>
        </p:nvSpPr>
        <p:spPr>
          <a:xfrm>
            <a:off x="1809136" y="249140"/>
            <a:ext cx="9695478" cy="974749"/>
          </a:xfrm>
        </p:spPr>
        <p:txBody>
          <a:bodyPr>
            <a:normAutofit/>
          </a:bodyPr>
          <a:lstStyle/>
          <a:p>
            <a:pPr algn="ctr"/>
            <a:r>
              <a:rPr lang="en-US" sz="2400" b="1" u="sng" dirty="0" err="1">
                <a:latin typeface="Georgia" panose="02040502050405020303" pitchFamily="18" charset="0"/>
              </a:rPr>
              <a:t>Analysing</a:t>
            </a:r>
            <a:r>
              <a:rPr lang="en-US" sz="2400" b="1" u="sng" dirty="0">
                <a:latin typeface="Georgia" panose="02040502050405020303" pitchFamily="18" charset="0"/>
              </a:rPr>
              <a:t>  How Often Different Types Of Complaints Occur</a:t>
            </a:r>
            <a:r>
              <a:rPr lang="en-US" sz="2400" b="1" u="sng" dirty="0">
                <a:latin typeface="Javanese Text" panose="02000000000000000000" pitchFamily="2" charset="0"/>
              </a:rPr>
              <a:t>:</a:t>
            </a:r>
            <a:endParaRPr lang="en-IN" sz="2400" u="sng" dirty="0"/>
          </a:p>
        </p:txBody>
      </p:sp>
      <p:pic>
        <p:nvPicPr>
          <p:cNvPr id="6" name="Content Placeholder 5">
            <a:extLst>
              <a:ext uri="{FF2B5EF4-FFF2-40B4-BE49-F238E27FC236}">
                <a16:creationId xmlns:a16="http://schemas.microsoft.com/office/drawing/2014/main" id="{12A10277-0C3B-B8E8-0DB1-42401177FE4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734643" y="1500137"/>
            <a:ext cx="5181600" cy="4262437"/>
          </a:xfrm>
          <a:effectLst>
            <a:softEdge rad="127000"/>
          </a:effectLst>
        </p:spPr>
      </p:pic>
      <p:sp>
        <p:nvSpPr>
          <p:cNvPr id="4" name="Text Placeholder 3">
            <a:extLst>
              <a:ext uri="{FF2B5EF4-FFF2-40B4-BE49-F238E27FC236}">
                <a16:creationId xmlns:a16="http://schemas.microsoft.com/office/drawing/2014/main" id="{E11457DF-EFA4-0E89-4D66-CF7CD43FD132}"/>
              </a:ext>
            </a:extLst>
          </p:cNvPr>
          <p:cNvSpPr>
            <a:spLocks noGrp="1"/>
          </p:cNvSpPr>
          <p:nvPr>
            <p:ph type="body" sz="half" idx="2"/>
          </p:nvPr>
        </p:nvSpPr>
        <p:spPr>
          <a:xfrm>
            <a:off x="1406770" y="1537234"/>
            <a:ext cx="4938782" cy="5108723"/>
          </a:xfrm>
        </p:spPr>
        <p:txBody>
          <a:bodyPr/>
          <a:lstStyle/>
          <a:p>
            <a:r>
              <a:rPr lang="en-US" sz="1800" dirty="0">
                <a:latin typeface="Maiandra GD" panose="020E0502030308020204" pitchFamily="34" charset="0"/>
              </a:rPr>
              <a:t>The data indicates that </a:t>
            </a:r>
            <a:r>
              <a:rPr lang="en-US" sz="1800" b="1" dirty="0">
                <a:latin typeface="Maiandra GD" panose="020E0502030308020204" pitchFamily="34" charset="0"/>
              </a:rPr>
              <a:t>Not Upheld Complaints occur most frequently</a:t>
            </a:r>
            <a:r>
              <a:rPr lang="en-US" sz="1800" dirty="0">
                <a:latin typeface="Maiandra GD" panose="020E0502030308020204" pitchFamily="34" charset="0"/>
              </a:rPr>
              <a:t>, with around </a:t>
            </a:r>
            <a:r>
              <a:rPr lang="en-US" sz="1800" b="1" dirty="0">
                <a:latin typeface="Maiandra GD" panose="020E0502030308020204" pitchFamily="34" charset="0"/>
              </a:rPr>
              <a:t>20,000</a:t>
            </a:r>
            <a:r>
              <a:rPr lang="en-US" sz="1800" dirty="0">
                <a:latin typeface="Maiandra GD" panose="020E0502030308020204" pitchFamily="34" charset="0"/>
              </a:rPr>
              <a:t>, making them the largest complaint category. </a:t>
            </a:r>
            <a:r>
              <a:rPr lang="en-US" sz="1800" b="1" dirty="0">
                <a:latin typeface="Maiandra GD" panose="020E0502030308020204" pitchFamily="34" charset="0"/>
              </a:rPr>
              <a:t>Question of Fact Complaints</a:t>
            </a:r>
            <a:r>
              <a:rPr lang="en-US" sz="1800" dirty="0">
                <a:latin typeface="Maiandra GD" panose="020E0502030308020204" pitchFamily="34" charset="0"/>
              </a:rPr>
              <a:t> follow at approximately </a:t>
            </a:r>
            <a:r>
              <a:rPr lang="en-US" sz="1800" b="1" dirty="0">
                <a:latin typeface="Maiandra GD" panose="020E0502030308020204" pitchFamily="34" charset="0"/>
              </a:rPr>
              <a:t>11,000</a:t>
            </a:r>
            <a:r>
              <a:rPr lang="en-US" sz="1800" dirty="0">
                <a:latin typeface="Maiandra GD" panose="020E0502030308020204" pitchFamily="34" charset="0"/>
              </a:rPr>
              <a:t>, showing a moderate level of disputes requiring clarification. </a:t>
            </a:r>
            <a:r>
              <a:rPr lang="en-US" sz="1800" b="1" dirty="0">
                <a:latin typeface="Maiandra GD" panose="020E0502030308020204" pitchFamily="34" charset="0"/>
              </a:rPr>
              <a:t>Upheld Complaints are the least common</a:t>
            </a:r>
            <a:r>
              <a:rPr lang="en-US" sz="1800" dirty="0">
                <a:latin typeface="Maiandra GD" panose="020E0502030308020204" pitchFamily="34" charset="0"/>
              </a:rPr>
              <a:t>, with only </a:t>
            </a:r>
            <a:r>
              <a:rPr lang="en-US" sz="1800" b="1" dirty="0">
                <a:latin typeface="Maiandra GD" panose="020E0502030308020204" pitchFamily="34" charset="0"/>
              </a:rPr>
              <a:t>4,000 cases</a:t>
            </a:r>
            <a:r>
              <a:rPr lang="en-US" sz="1800" dirty="0">
                <a:latin typeface="Maiandra GD" panose="020E0502030308020204" pitchFamily="34" charset="0"/>
              </a:rPr>
              <a:t>, suggesting fewer instances where customer concerns are validated. Overall, the trend shows that most complaints do not result in an upheld decision.</a:t>
            </a:r>
          </a:p>
          <a:p>
            <a:endParaRPr lang="en-IN" dirty="0"/>
          </a:p>
        </p:txBody>
      </p:sp>
      <p:pic>
        <p:nvPicPr>
          <p:cNvPr id="11" name="Audio 10">
            <a:hlinkClick r:id="" action="ppaction://media"/>
            <a:extLst>
              <a:ext uri="{FF2B5EF4-FFF2-40B4-BE49-F238E27FC236}">
                <a16:creationId xmlns:a16="http://schemas.microsoft.com/office/drawing/2014/main" id="{546EB9A2-2A89-E055-5C60-1E101A02CAD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74100241"/>
      </p:ext>
    </p:extLst>
  </p:cSld>
  <p:clrMapOvr>
    <a:masterClrMapping/>
  </p:clrMapOvr>
  <mc:AlternateContent xmlns:mc="http://schemas.openxmlformats.org/markup-compatibility/2006">
    <mc:Choice xmlns:p14="http://schemas.microsoft.com/office/powerpoint/2010/main" Requires="p14">
      <p:transition spd="slow" p14:dur="1500" advTm="37192">
        <p:random/>
      </p:transition>
    </mc:Choice>
    <mc:Fallback>
      <p:transition spd="slow" advTm="3719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FF684-1C4B-670E-8C37-AA2452B24561}"/>
              </a:ext>
            </a:extLst>
          </p:cNvPr>
          <p:cNvSpPr>
            <a:spLocks noGrp="1"/>
          </p:cNvSpPr>
          <p:nvPr>
            <p:ph type="title"/>
          </p:nvPr>
        </p:nvSpPr>
        <p:spPr>
          <a:xfrm>
            <a:off x="1660872" y="431318"/>
            <a:ext cx="10462302" cy="1358771"/>
          </a:xfrm>
        </p:spPr>
        <p:txBody>
          <a:bodyPr>
            <a:normAutofit fontScale="90000"/>
          </a:bodyPr>
          <a:lstStyle/>
          <a:p>
            <a:pPr algn="ctr"/>
            <a:br>
              <a:rPr lang="en-US" dirty="0"/>
            </a:br>
            <a:br>
              <a:rPr lang="en-US" dirty="0"/>
            </a:br>
            <a:br>
              <a:rPr lang="en-US" dirty="0"/>
            </a:br>
            <a:br>
              <a:rPr lang="en-US" dirty="0"/>
            </a:br>
            <a:br>
              <a:rPr lang="en-US" dirty="0"/>
            </a:br>
            <a:br>
              <a:rPr lang="en-US" dirty="0"/>
            </a:br>
            <a:br>
              <a:rPr lang="en-US" dirty="0"/>
            </a:br>
            <a:br>
              <a:rPr lang="en-US" dirty="0"/>
            </a:br>
            <a:br>
              <a:rPr lang="en-US" sz="2700" dirty="0">
                <a:latin typeface="Georgia" panose="02040502050405020303" pitchFamily="18" charset="0"/>
              </a:rPr>
            </a:br>
            <a:r>
              <a:rPr lang="en-US" sz="2700" dirty="0">
                <a:latin typeface="Georgia" panose="02040502050405020303" pitchFamily="18" charset="0"/>
              </a:rPr>
              <a:t> </a:t>
            </a:r>
            <a:r>
              <a:rPr lang="en-US" sz="2700" b="1" u="sng" dirty="0">
                <a:latin typeface="Georgia" panose="02040502050405020303" pitchFamily="18" charset="0"/>
              </a:rPr>
              <a:t>The Trends of Complaints Over The Years :</a:t>
            </a:r>
            <a:br>
              <a:rPr lang="en-US" sz="2700" b="1" dirty="0"/>
            </a:br>
            <a:br>
              <a:rPr lang="en-US" sz="2200" b="1" dirty="0"/>
            </a:br>
            <a:endParaRPr lang="en-IN" sz="2200" b="1" dirty="0"/>
          </a:p>
        </p:txBody>
      </p:sp>
      <p:pic>
        <p:nvPicPr>
          <p:cNvPr id="6" name="Content Placeholder 5">
            <a:extLst>
              <a:ext uri="{FF2B5EF4-FFF2-40B4-BE49-F238E27FC236}">
                <a16:creationId xmlns:a16="http://schemas.microsoft.com/office/drawing/2014/main" id="{882465B4-7AD8-2DA2-70BF-5FE7F4758A2C}"/>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585046" y="1582315"/>
            <a:ext cx="5538128" cy="4062702"/>
          </a:xfrm>
          <a:effectLst>
            <a:softEdge rad="127000"/>
          </a:effectLst>
        </p:spPr>
      </p:pic>
      <p:sp>
        <p:nvSpPr>
          <p:cNvPr id="7" name="Rectangle 1">
            <a:extLst>
              <a:ext uri="{FF2B5EF4-FFF2-40B4-BE49-F238E27FC236}">
                <a16:creationId xmlns:a16="http://schemas.microsoft.com/office/drawing/2014/main" id="{1DD6ED96-B464-2C53-3CCD-FEDA1EFEFDE6}"/>
              </a:ext>
            </a:extLst>
          </p:cNvPr>
          <p:cNvSpPr>
            <a:spLocks noGrp="1" noChangeArrowheads="1"/>
          </p:cNvSpPr>
          <p:nvPr>
            <p:ph type="body" sz="half" idx="2"/>
          </p:nvPr>
        </p:nvSpPr>
        <p:spPr bwMode="auto">
          <a:xfrm>
            <a:off x="489834" y="5275685"/>
            <a:ext cx="551726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9" name="TextBox 8">
            <a:extLst>
              <a:ext uri="{FF2B5EF4-FFF2-40B4-BE49-F238E27FC236}">
                <a16:creationId xmlns:a16="http://schemas.microsoft.com/office/drawing/2014/main" id="{CDAE2490-8683-8E39-62E4-AB3D69FD8D9E}"/>
              </a:ext>
            </a:extLst>
          </p:cNvPr>
          <p:cNvSpPr txBox="1"/>
          <p:nvPr/>
        </p:nvSpPr>
        <p:spPr>
          <a:xfrm>
            <a:off x="445722" y="1790089"/>
            <a:ext cx="5970512" cy="3139321"/>
          </a:xfrm>
          <a:prstGeom prst="rect">
            <a:avLst/>
          </a:prstGeom>
          <a:noFill/>
        </p:spPr>
        <p:txBody>
          <a:bodyPr wrap="square">
            <a:spAutoFit/>
          </a:bodyPr>
          <a:lstStyle/>
          <a:p>
            <a:r>
              <a:rPr lang="en-US" b="1" dirty="0">
                <a:latin typeface="Maiandra GD" panose="020E0502030308020204" pitchFamily="34" charset="0"/>
              </a:rPr>
              <a:t>The visual shows a clear declining trend in all three types of complaints from 2009 to 2016. Not-upheld complaints start the highest at around 3.7K in 2009 and steadily drop to about 1.8K by 2016, though there is a slight rise in 2014. Question-of-fact complaints also decrease overall—from about 2.1K in 2009 to roughly 1K in 2016—with a small peak in 2010 and again in 2014. Upheld complaints remain the lowest category throughout the years, falling from around 1K in 2009 to approximately 0.3K by 2016. Overall, the chart indicates a consistent reduction in complaints across all categories over time.</a:t>
            </a:r>
            <a:endParaRPr lang="en-IN" b="1" dirty="0">
              <a:latin typeface="Maiandra GD" panose="020E0502030308020204" pitchFamily="34" charset="0"/>
            </a:endParaRPr>
          </a:p>
        </p:txBody>
      </p:sp>
      <p:pic>
        <p:nvPicPr>
          <p:cNvPr id="16" name="Audio 15">
            <a:hlinkClick r:id="" action="ppaction://media"/>
            <a:extLst>
              <a:ext uri="{FF2B5EF4-FFF2-40B4-BE49-F238E27FC236}">
                <a16:creationId xmlns:a16="http://schemas.microsoft.com/office/drawing/2014/main" id="{8EE156E6-D317-CAA8-E586-10E4725FE7D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45480931"/>
      </p:ext>
    </p:extLst>
  </p:cSld>
  <p:clrMapOvr>
    <a:masterClrMapping/>
  </p:clrMapOvr>
  <mc:AlternateContent xmlns:mc="http://schemas.openxmlformats.org/markup-compatibility/2006">
    <mc:Choice xmlns:p14="http://schemas.microsoft.com/office/powerpoint/2010/main" Requires="p14">
      <p:transition spd="slow" p14:dur="1500" advTm="61267">
        <p:random/>
      </p:transition>
    </mc:Choice>
    <mc:Fallback>
      <p:transition spd="slow" advTm="61267">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810C6-D37B-323C-C697-14F7C3BDED44}"/>
              </a:ext>
            </a:extLst>
          </p:cNvPr>
          <p:cNvSpPr>
            <a:spLocks noGrp="1"/>
          </p:cNvSpPr>
          <p:nvPr>
            <p:ph type="title"/>
          </p:nvPr>
        </p:nvSpPr>
        <p:spPr>
          <a:xfrm>
            <a:off x="1899138" y="471042"/>
            <a:ext cx="9605473" cy="951472"/>
          </a:xfrm>
        </p:spPr>
        <p:txBody>
          <a:bodyPr>
            <a:noAutofit/>
          </a:bodyPr>
          <a:lstStyle/>
          <a:p>
            <a:pPr algn="ctr"/>
            <a:r>
              <a:rPr lang="en-US" sz="2400" b="1" u="sng" dirty="0">
                <a:latin typeface="Georgia" panose="02040502050405020303" pitchFamily="18" charset="0"/>
              </a:rPr>
              <a:t>Suggesting a Company That Need  </a:t>
            </a:r>
            <a:br>
              <a:rPr lang="en-US" sz="2400" b="1" u="sng" dirty="0">
                <a:latin typeface="Georgia" panose="02040502050405020303" pitchFamily="18" charset="0"/>
              </a:rPr>
            </a:br>
            <a:r>
              <a:rPr lang="en-US" sz="2400" b="1" u="sng" dirty="0">
                <a:latin typeface="Georgia" panose="02040502050405020303" pitchFamily="18" charset="0"/>
              </a:rPr>
              <a:t>Improvement To Reduce Complaint Ratio:</a:t>
            </a:r>
            <a:br>
              <a:rPr lang="en-US" sz="2400" b="1" u="sng" dirty="0">
                <a:latin typeface="Georgia" panose="02040502050405020303" pitchFamily="18" charset="0"/>
              </a:rPr>
            </a:br>
            <a:endParaRPr lang="en-IN" sz="2400" dirty="0"/>
          </a:p>
        </p:txBody>
      </p:sp>
      <p:sp>
        <p:nvSpPr>
          <p:cNvPr id="3" name="Content Placeholder 2">
            <a:extLst>
              <a:ext uri="{FF2B5EF4-FFF2-40B4-BE49-F238E27FC236}">
                <a16:creationId xmlns:a16="http://schemas.microsoft.com/office/drawing/2014/main" id="{7010FD0C-89BC-FA32-887B-C3FE2590B8AA}"/>
              </a:ext>
            </a:extLst>
          </p:cNvPr>
          <p:cNvSpPr>
            <a:spLocks noGrp="1"/>
          </p:cNvSpPr>
          <p:nvPr>
            <p:ph sz="half" idx="1"/>
          </p:nvPr>
        </p:nvSpPr>
        <p:spPr>
          <a:xfrm>
            <a:off x="1322363" y="1772529"/>
            <a:ext cx="5641145" cy="4614429"/>
          </a:xfrm>
        </p:spPr>
        <p:txBody>
          <a:bodyPr/>
          <a:lstStyle/>
          <a:p>
            <a:r>
              <a:rPr lang="en-US" b="1" dirty="0">
                <a:latin typeface="Maiandra GD" panose="020E0502030308020204" pitchFamily="34" charset="0"/>
              </a:rPr>
              <a:t>Based on the chart, Twin City Fire Insurance Company shows the highest calculated ratio of 38 when we look into all year’s data(2009-2016), indicating a significantly higher level of complaints relative to its premium scale. This elevated ratio suggests that the company may need to closely examine its customer service processes, claim-handling efficiency, and communication practices. Improving these areas could help reduce customer dissatisfaction and lower future complaint ratios. Focusing on policy transparency and faster resolution times may also contribute to better customer outcomes. Overall, the company stands out as a strong candidate for targeted improvement efforts.</a:t>
            </a:r>
            <a:endParaRPr lang="en-IN" dirty="0"/>
          </a:p>
        </p:txBody>
      </p:sp>
      <p:pic>
        <p:nvPicPr>
          <p:cNvPr id="6" name="Content Placeholder 5">
            <a:extLst>
              <a:ext uri="{FF2B5EF4-FFF2-40B4-BE49-F238E27FC236}">
                <a16:creationId xmlns:a16="http://schemas.microsoft.com/office/drawing/2014/main" id="{3763C420-20B6-D8D8-38F6-7064AE26739D}"/>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7143129" y="1772528"/>
            <a:ext cx="4410146" cy="4093700"/>
          </a:xfrm>
        </p:spPr>
      </p:pic>
      <p:pic>
        <p:nvPicPr>
          <p:cNvPr id="23" name="Audio 22">
            <a:hlinkClick r:id="" action="ppaction://media"/>
            <a:extLst>
              <a:ext uri="{FF2B5EF4-FFF2-40B4-BE49-F238E27FC236}">
                <a16:creationId xmlns:a16="http://schemas.microsoft.com/office/drawing/2014/main" id="{1171D6CD-1642-C510-2599-DC7B047560E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68238549"/>
      </p:ext>
    </p:extLst>
  </p:cSld>
  <p:clrMapOvr>
    <a:masterClrMapping/>
  </p:clrMapOvr>
  <mc:AlternateContent xmlns:mc="http://schemas.openxmlformats.org/markup-compatibility/2006">
    <mc:Choice xmlns:p14="http://schemas.microsoft.com/office/powerpoint/2010/main" Requires="p14">
      <p:transition spd="slow" p14:dur="1500" advTm="161839">
        <p:random/>
      </p:transition>
    </mc:Choice>
    <mc:Fallback>
      <p:transition spd="slow" advTm="161839">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2FB0E-182F-72C0-2316-14A208F56C4C}"/>
              </a:ext>
            </a:extLst>
          </p:cNvPr>
          <p:cNvSpPr>
            <a:spLocks noGrp="1"/>
          </p:cNvSpPr>
          <p:nvPr>
            <p:ph type="title"/>
          </p:nvPr>
        </p:nvSpPr>
        <p:spPr>
          <a:xfrm>
            <a:off x="1620456" y="266219"/>
            <a:ext cx="10168270" cy="1332394"/>
          </a:xfrm>
        </p:spPr>
        <p:txBody>
          <a:bodyPr>
            <a:normAutofit fontScale="90000"/>
          </a:bodyPr>
          <a:lstStyle/>
          <a:p>
            <a:pPr algn="ctr"/>
            <a:br>
              <a:rPr lang="en-US" dirty="0"/>
            </a:br>
            <a:br>
              <a:rPr lang="en-US" dirty="0"/>
            </a:br>
            <a:br>
              <a:rPr lang="en-US" dirty="0"/>
            </a:br>
            <a:br>
              <a:rPr lang="en-US" dirty="0"/>
            </a:br>
            <a:br>
              <a:rPr lang="en-US" dirty="0"/>
            </a:br>
            <a:br>
              <a:rPr lang="en-US" dirty="0"/>
            </a:br>
            <a:br>
              <a:rPr lang="en-US" dirty="0"/>
            </a:br>
            <a:br>
              <a:rPr lang="en-US" dirty="0"/>
            </a:br>
            <a:br>
              <a:rPr lang="en-US" dirty="0"/>
            </a:br>
            <a:r>
              <a:rPr lang="en-US" sz="2700" b="1" u="sng" dirty="0">
                <a:latin typeface="Georgia" panose="02040502050405020303" pitchFamily="18" charset="0"/>
              </a:rPr>
              <a:t>Suggesting a Company That Need  </a:t>
            </a:r>
            <a:br>
              <a:rPr lang="en-US" sz="2700" b="1" u="sng" dirty="0">
                <a:latin typeface="Georgia" panose="02040502050405020303" pitchFamily="18" charset="0"/>
              </a:rPr>
            </a:br>
            <a:r>
              <a:rPr lang="en-US" sz="2700" b="1" u="sng" dirty="0">
                <a:latin typeface="Georgia" panose="02040502050405020303" pitchFamily="18" charset="0"/>
              </a:rPr>
              <a:t>Improvement To Reduce Complaint Ratio:</a:t>
            </a:r>
            <a:br>
              <a:rPr lang="en-US" sz="2700" b="1" u="sng" dirty="0">
                <a:latin typeface="Georgia" panose="02040502050405020303" pitchFamily="18" charset="0"/>
              </a:rPr>
            </a:br>
            <a:endParaRPr lang="en-IN" sz="2700" b="1" u="sng" dirty="0">
              <a:latin typeface="Georgia" panose="02040502050405020303" pitchFamily="18" charset="0"/>
            </a:endParaRPr>
          </a:p>
        </p:txBody>
      </p:sp>
      <p:pic>
        <p:nvPicPr>
          <p:cNvPr id="6" name="Content Placeholder 5">
            <a:extLst>
              <a:ext uri="{FF2B5EF4-FFF2-40B4-BE49-F238E27FC236}">
                <a16:creationId xmlns:a16="http://schemas.microsoft.com/office/drawing/2014/main" id="{398C6E16-23BF-4B9E-73F0-6AF5F92993B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579641" y="1360471"/>
            <a:ext cx="5333202" cy="4896090"/>
          </a:xfrm>
          <a:effectLst>
            <a:softEdge rad="127000"/>
          </a:effectLst>
        </p:spPr>
      </p:pic>
      <p:sp>
        <p:nvSpPr>
          <p:cNvPr id="4" name="Text Placeholder 3">
            <a:extLst>
              <a:ext uri="{FF2B5EF4-FFF2-40B4-BE49-F238E27FC236}">
                <a16:creationId xmlns:a16="http://schemas.microsoft.com/office/drawing/2014/main" id="{B3B1FAF7-7434-2AB3-1E92-FCE8AC3E634B}"/>
              </a:ext>
            </a:extLst>
          </p:cNvPr>
          <p:cNvSpPr>
            <a:spLocks noGrp="1"/>
          </p:cNvSpPr>
          <p:nvPr>
            <p:ph type="body" sz="half" idx="2"/>
          </p:nvPr>
        </p:nvSpPr>
        <p:spPr>
          <a:xfrm>
            <a:off x="1458410" y="1598612"/>
            <a:ext cx="4636001" cy="4993170"/>
          </a:xfrm>
        </p:spPr>
        <p:txBody>
          <a:bodyPr>
            <a:noAutofit/>
          </a:bodyPr>
          <a:lstStyle/>
          <a:p>
            <a:pPr algn="ctr"/>
            <a:r>
              <a:rPr lang="en-US" sz="1800" b="1" dirty="0">
                <a:latin typeface="Maiandra GD" panose="020E0502030308020204" pitchFamily="34" charset="0"/>
              </a:rPr>
              <a:t>Based on the chart, New Hampshire Insurance Company shows the highest calculated ratio of 1501 with the given data (2009,2010,2014) indicating a significantly higher level of complaints relative to its scale. This elevated ratio suggests that the company may need to closely examine its customer service processes, claim-handling efficiency, and communication practices. Improving these areas could help reduce customer dissatisfaction and lower future complaint ratios. Focusing on policy transparency and faster resolution times may also contribute to better customer outcomes. Overall, the company stands out as a strong candidate for targeted improvement efforts</a:t>
            </a:r>
            <a:r>
              <a:rPr lang="en-US" sz="1800" dirty="0">
                <a:latin typeface="Maiandra GD" panose="020E0502030308020204" pitchFamily="34" charset="0"/>
              </a:rPr>
              <a:t>.</a:t>
            </a:r>
            <a:endParaRPr lang="en-IN" sz="1800" dirty="0">
              <a:latin typeface="Maiandra GD" panose="020E0502030308020204" pitchFamily="34" charset="0"/>
            </a:endParaRPr>
          </a:p>
        </p:txBody>
      </p:sp>
      <p:pic>
        <p:nvPicPr>
          <p:cNvPr id="9" name="Audio 8">
            <a:hlinkClick r:id="" action="ppaction://media"/>
            <a:extLst>
              <a:ext uri="{FF2B5EF4-FFF2-40B4-BE49-F238E27FC236}">
                <a16:creationId xmlns:a16="http://schemas.microsoft.com/office/drawing/2014/main" id="{D7454716-DC55-DB8C-05B6-AAC0F98B26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955752593"/>
      </p:ext>
    </p:extLst>
  </p:cSld>
  <p:clrMapOvr>
    <a:masterClrMapping/>
  </p:clrMapOvr>
  <mc:AlternateContent xmlns:mc="http://schemas.openxmlformats.org/markup-compatibility/2006">
    <mc:Choice xmlns:p14="http://schemas.microsoft.com/office/powerpoint/2010/main" Requires="p14">
      <p:transition spd="slow" p14:dur="1500" advTm="38020">
        <p:random/>
      </p:transition>
    </mc:Choice>
    <mc:Fallback>
      <p:transition spd="slow" advTm="3802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2A723-FAF5-4C8A-93C9-A757AF1F9D5A}"/>
              </a:ext>
            </a:extLst>
          </p:cNvPr>
          <p:cNvSpPr>
            <a:spLocks noGrp="1"/>
          </p:cNvSpPr>
          <p:nvPr>
            <p:ph type="title"/>
          </p:nvPr>
        </p:nvSpPr>
        <p:spPr>
          <a:xfrm>
            <a:off x="2062252" y="446088"/>
            <a:ext cx="8468750" cy="976312"/>
          </a:xfrm>
        </p:spPr>
        <p:txBody>
          <a:bodyPr>
            <a:normAutofit/>
          </a:bodyPr>
          <a:lstStyle/>
          <a:p>
            <a:pPr algn="ctr"/>
            <a:r>
              <a:rPr lang="en-US" sz="2400" b="1" u="sng" dirty="0">
                <a:latin typeface="Georgia" panose="02040502050405020303" pitchFamily="18" charset="0"/>
              </a:rPr>
              <a:t>Plot Premium Amounts Year-by-Year To Visualize The Overall Trend:</a:t>
            </a:r>
            <a:endParaRPr lang="en-IN" sz="2400" b="1" u="sng" dirty="0">
              <a:latin typeface="Georgia" panose="02040502050405020303" pitchFamily="18" charset="0"/>
            </a:endParaRPr>
          </a:p>
        </p:txBody>
      </p:sp>
      <p:pic>
        <p:nvPicPr>
          <p:cNvPr id="6" name="Content Placeholder 5">
            <a:extLst>
              <a:ext uri="{FF2B5EF4-FFF2-40B4-BE49-F238E27FC236}">
                <a16:creationId xmlns:a16="http://schemas.microsoft.com/office/drawing/2014/main" id="{D5A7AF7A-7C65-7239-29F4-47A900B0417D}"/>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296627" y="1510506"/>
            <a:ext cx="5810491" cy="4839503"/>
          </a:xfrm>
          <a:effectLst>
            <a:softEdge rad="127000"/>
          </a:effectLst>
        </p:spPr>
      </p:pic>
      <p:sp>
        <p:nvSpPr>
          <p:cNvPr id="4" name="Text Placeholder 3">
            <a:extLst>
              <a:ext uri="{FF2B5EF4-FFF2-40B4-BE49-F238E27FC236}">
                <a16:creationId xmlns:a16="http://schemas.microsoft.com/office/drawing/2014/main" id="{8354E342-3C1F-49F9-7A28-605BF8A0FD75}"/>
              </a:ext>
            </a:extLst>
          </p:cNvPr>
          <p:cNvSpPr>
            <a:spLocks noGrp="1"/>
          </p:cNvSpPr>
          <p:nvPr>
            <p:ph type="body" sz="half" idx="2"/>
          </p:nvPr>
        </p:nvSpPr>
        <p:spPr>
          <a:xfrm>
            <a:off x="1288567" y="1721522"/>
            <a:ext cx="4907665" cy="4690390"/>
          </a:xfrm>
        </p:spPr>
        <p:txBody>
          <a:bodyPr>
            <a:normAutofit/>
          </a:bodyPr>
          <a:lstStyle/>
          <a:p>
            <a:r>
              <a:rPr lang="en-US" sz="1800" b="1" dirty="0">
                <a:latin typeface="Maiandra GD" panose="020E0502030308020204" pitchFamily="34" charset="0"/>
              </a:rPr>
              <a:t>The year-by-year premium trend shows a steady and consistent increase from 2009 to 2014. Premiums rise from 9.71K in 2009 to 11.29K in 2014, reflecting gradual growth in policy purchases or premium rates. A sharp jump occurs in 2015, reaching 12.31K, indicating a significant spike in premium collection for that year. In 2016, the premium slightly decreases to 12.28K, but still remains much higher than earlier years. Overall, the chart highlights strong upward momentum in premiums over the entire period.</a:t>
            </a:r>
            <a:endParaRPr lang="en-IN" sz="1800" b="1" dirty="0">
              <a:latin typeface="Maiandra GD" panose="020E0502030308020204" pitchFamily="34" charset="0"/>
            </a:endParaRPr>
          </a:p>
        </p:txBody>
      </p:sp>
      <p:pic>
        <p:nvPicPr>
          <p:cNvPr id="8" name="Audio 7">
            <a:hlinkClick r:id="" action="ppaction://media"/>
            <a:extLst>
              <a:ext uri="{FF2B5EF4-FFF2-40B4-BE49-F238E27FC236}">
                <a16:creationId xmlns:a16="http://schemas.microsoft.com/office/drawing/2014/main" id="{FE2D3628-6B1B-1C23-AA73-4FC93A50E7D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87674782"/>
      </p:ext>
    </p:extLst>
  </p:cSld>
  <p:clrMapOvr>
    <a:masterClrMapping/>
  </p:clrMapOvr>
  <mc:AlternateContent xmlns:mc="http://schemas.openxmlformats.org/markup-compatibility/2006">
    <mc:Choice xmlns:p14="http://schemas.microsoft.com/office/powerpoint/2010/main" Requires="p14">
      <p:transition spd="slow" p14:dur="1500" advTm="46938">
        <p:random/>
      </p:transition>
    </mc:Choice>
    <mc:Fallback>
      <p:transition spd="slow" advTm="46938">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196F5-D13C-E83C-86A9-74F0A8D9E5FE}"/>
              </a:ext>
            </a:extLst>
          </p:cNvPr>
          <p:cNvSpPr>
            <a:spLocks noGrp="1"/>
          </p:cNvSpPr>
          <p:nvPr>
            <p:ph type="title"/>
          </p:nvPr>
        </p:nvSpPr>
        <p:spPr>
          <a:xfrm>
            <a:off x="1702192" y="679836"/>
            <a:ext cx="9999368" cy="548640"/>
          </a:xfrm>
        </p:spPr>
        <p:txBody>
          <a:bodyPr>
            <a:normAutofit/>
          </a:bodyPr>
          <a:lstStyle/>
          <a:p>
            <a:pPr algn="ctr"/>
            <a:r>
              <a:rPr lang="en-US" sz="2400" b="1" dirty="0">
                <a:latin typeface="Georgia" panose="02040502050405020303" pitchFamily="18" charset="0"/>
              </a:rPr>
              <a:t>Causes Behind The Fluctuations In Premiums</a:t>
            </a:r>
            <a:endParaRPr lang="en-IN" sz="2400" b="1" dirty="0">
              <a:latin typeface="Georgia" panose="02040502050405020303" pitchFamily="18" charset="0"/>
            </a:endParaRPr>
          </a:p>
        </p:txBody>
      </p:sp>
      <p:sp>
        <p:nvSpPr>
          <p:cNvPr id="3" name="Content Placeholder 2">
            <a:extLst>
              <a:ext uri="{FF2B5EF4-FFF2-40B4-BE49-F238E27FC236}">
                <a16:creationId xmlns:a16="http://schemas.microsoft.com/office/drawing/2014/main" id="{4B4E74B9-6822-5410-89F4-58330909A07B}"/>
              </a:ext>
            </a:extLst>
          </p:cNvPr>
          <p:cNvSpPr>
            <a:spLocks noGrp="1"/>
          </p:cNvSpPr>
          <p:nvPr>
            <p:ph sz="half" idx="1"/>
          </p:nvPr>
        </p:nvSpPr>
        <p:spPr>
          <a:xfrm>
            <a:off x="984738" y="1406769"/>
            <a:ext cx="6316394" cy="5303521"/>
          </a:xfrm>
        </p:spPr>
        <p:txBody>
          <a:bodyPr>
            <a:normAutofit lnSpcReduction="10000"/>
          </a:bodyPr>
          <a:lstStyle/>
          <a:p>
            <a:pPr marL="0" indent="0">
              <a:buNone/>
            </a:pPr>
            <a:r>
              <a:rPr lang="en-US" b="1" dirty="0">
                <a:latin typeface="Maiandra GD" panose="020E0502030308020204" pitchFamily="34" charset="0"/>
              </a:rPr>
              <a:t>Event though the data set doesn’t include all external factors , premium changes over the years can be explained by several influences:</a:t>
            </a:r>
          </a:p>
          <a:p>
            <a:r>
              <a:rPr lang="en-US" b="1" dirty="0">
                <a:latin typeface="Maiandra GD" panose="020E0502030308020204" pitchFamily="34" charset="0"/>
              </a:rPr>
              <a:t>Increase in claims activity-higher premiums more complaints or claims indicate higher risk and push premiums upward.</a:t>
            </a:r>
          </a:p>
          <a:p>
            <a:r>
              <a:rPr lang="en-US" b="1" dirty="0">
                <a:latin typeface="Maiandra GD" panose="020E0502030308020204" pitchFamily="34" charset="0"/>
              </a:rPr>
              <a:t>Regulatory changes                                                  authorities may require insurers to revise pricing structure.</a:t>
            </a:r>
          </a:p>
          <a:p>
            <a:r>
              <a:rPr lang="en-US" b="1" dirty="0">
                <a:latin typeface="Maiandra GD" panose="020E0502030308020204" pitchFamily="34" charset="0"/>
              </a:rPr>
              <a:t>Inflation &amp; Rising Repair Costs                                       Higher inflation or vehicle repair costs can lead to premium increases.</a:t>
            </a:r>
          </a:p>
          <a:p>
            <a:r>
              <a:rPr lang="en-US" b="1" dirty="0">
                <a:latin typeface="Maiandra GD" panose="020E0502030308020204" pitchFamily="34" charset="0"/>
              </a:rPr>
              <a:t>Market Competition                                                  Companies adjust premiums based on competitive pricing strategies.</a:t>
            </a:r>
          </a:p>
          <a:p>
            <a:r>
              <a:rPr lang="en-US" b="1" dirty="0">
                <a:latin typeface="Maiandra GD" panose="020E0502030308020204" pitchFamily="34" charset="0"/>
              </a:rPr>
              <a:t>Risk Profile of Insured Vehicles                                         if a company starts covering high-risk vehicles , premium tend to increase. </a:t>
            </a:r>
          </a:p>
        </p:txBody>
      </p:sp>
      <p:pic>
        <p:nvPicPr>
          <p:cNvPr id="6" name="Content Placeholder 5">
            <a:extLst>
              <a:ext uri="{FF2B5EF4-FFF2-40B4-BE49-F238E27FC236}">
                <a16:creationId xmlns:a16="http://schemas.microsoft.com/office/drawing/2014/main" id="{168AC0AF-F36B-A17F-9C00-90DD2414A2C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7220872" y="1392700"/>
            <a:ext cx="4971128" cy="4998267"/>
          </a:xfrm>
          <a:effectLst>
            <a:softEdge rad="317500"/>
          </a:effectLst>
        </p:spPr>
      </p:pic>
      <p:pic>
        <p:nvPicPr>
          <p:cNvPr id="5" name="Audio 4">
            <a:hlinkClick r:id="" action="ppaction://media"/>
            <a:extLst>
              <a:ext uri="{FF2B5EF4-FFF2-40B4-BE49-F238E27FC236}">
                <a16:creationId xmlns:a16="http://schemas.microsoft.com/office/drawing/2014/main" id="{CD8797E3-257D-B3E9-530A-8D79641C686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481478043"/>
      </p:ext>
    </p:extLst>
  </p:cSld>
  <p:clrMapOvr>
    <a:masterClrMapping/>
  </p:clrMapOvr>
  <mc:AlternateContent xmlns:mc="http://schemas.openxmlformats.org/markup-compatibility/2006">
    <mc:Choice xmlns:p14="http://schemas.microsoft.com/office/powerpoint/2010/main" Requires="p14">
      <p:transition spd="slow" p14:dur="1500" advTm="44362">
        <p:random/>
      </p:transition>
    </mc:Choice>
    <mc:Fallback>
      <p:transition spd="slow" advTm="4436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8A86C-AB9E-5B69-C3EE-7D1FA710376E}"/>
              </a:ext>
            </a:extLst>
          </p:cNvPr>
          <p:cNvSpPr>
            <a:spLocks noGrp="1"/>
          </p:cNvSpPr>
          <p:nvPr>
            <p:ph type="title"/>
          </p:nvPr>
        </p:nvSpPr>
        <p:spPr>
          <a:xfrm>
            <a:off x="1666754" y="277791"/>
            <a:ext cx="10525246" cy="1733889"/>
          </a:xfrm>
        </p:spPr>
        <p:txBody>
          <a:bodyPr>
            <a:normAutofit/>
          </a:bodyPr>
          <a:lstStyle/>
          <a:p>
            <a:pPr algn="ctr"/>
            <a:r>
              <a:rPr lang="en-US" sz="2700" b="1" u="sng" dirty="0">
                <a:latin typeface="Georgia" panose="02040502050405020303" pitchFamily="18" charset="0"/>
              </a:rPr>
              <a:t>Providing Insights For Future Premium Trends Based On Historical Data And Identified Factors:</a:t>
            </a:r>
            <a:br>
              <a:rPr lang="en-US" sz="2700" dirty="0">
                <a:latin typeface="Georgia" panose="02040502050405020303" pitchFamily="18" charset="0"/>
              </a:rPr>
            </a:br>
            <a:br>
              <a:rPr lang="en-US" dirty="0"/>
            </a:br>
            <a:endParaRPr lang="en-IN" dirty="0"/>
          </a:p>
        </p:txBody>
      </p:sp>
      <p:pic>
        <p:nvPicPr>
          <p:cNvPr id="6" name="Content Placeholder 5">
            <a:extLst>
              <a:ext uri="{FF2B5EF4-FFF2-40B4-BE49-F238E27FC236}">
                <a16:creationId xmlns:a16="http://schemas.microsoft.com/office/drawing/2014/main" id="{2B0A04AB-3B0F-74E1-E98E-FD8D9266BD8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007261" y="1598612"/>
            <a:ext cx="6088283" cy="4813299"/>
          </a:xfrm>
        </p:spPr>
      </p:pic>
      <p:sp>
        <p:nvSpPr>
          <p:cNvPr id="4" name="Text Placeholder 3">
            <a:extLst>
              <a:ext uri="{FF2B5EF4-FFF2-40B4-BE49-F238E27FC236}">
                <a16:creationId xmlns:a16="http://schemas.microsoft.com/office/drawing/2014/main" id="{ABDC2D1A-E67A-028A-F644-28BF57BAE9F8}"/>
              </a:ext>
            </a:extLst>
          </p:cNvPr>
          <p:cNvSpPr>
            <a:spLocks noGrp="1"/>
          </p:cNvSpPr>
          <p:nvPr>
            <p:ph type="body" sz="half" idx="2"/>
          </p:nvPr>
        </p:nvSpPr>
        <p:spPr>
          <a:xfrm>
            <a:off x="1350854" y="1376220"/>
            <a:ext cx="4427657" cy="5258082"/>
          </a:xfrm>
        </p:spPr>
        <p:txBody>
          <a:bodyPr>
            <a:noAutofit/>
          </a:bodyPr>
          <a:lstStyle/>
          <a:p>
            <a:r>
              <a:rPr lang="en-US" sz="1800" b="1" dirty="0">
                <a:latin typeface="Maiandra GD" panose="020E0502030308020204" pitchFamily="34" charset="0"/>
                <a:cs typeface="Microsoft Tai Le" panose="020B0502040204020203" pitchFamily="34" charset="0"/>
              </a:rPr>
              <a:t>The historical data shows a steady rise in both previous-year premiums and premiums written, indicating continuous market expansion and strong customer retention. Premiums consistently increase each year, reaching their peak at 12.3K in 2015 and 2016, which suggests growing demand and possibly higher policy values. If this upward momentum continues, future premiums are likely to follow a similar growth pattern driven by factors such as increased policy renewals, broader coverage offerings, and market stability. The close alignment between the two premium measures also implies predictable and reliable revenue trends. Overall, the data points toward a positive future outlook, with premiums expected to gradually increase in the coming years.</a:t>
            </a:r>
            <a:endParaRPr lang="en-IN" sz="1800" b="1" dirty="0">
              <a:latin typeface="Maiandra GD" panose="020E0502030308020204" pitchFamily="34" charset="0"/>
              <a:cs typeface="Microsoft Tai Le" panose="020B0502040204020203" pitchFamily="34" charset="0"/>
            </a:endParaRPr>
          </a:p>
        </p:txBody>
      </p:sp>
      <p:pic>
        <p:nvPicPr>
          <p:cNvPr id="5" name="Audio 4">
            <a:hlinkClick r:id="" action="ppaction://media"/>
            <a:extLst>
              <a:ext uri="{FF2B5EF4-FFF2-40B4-BE49-F238E27FC236}">
                <a16:creationId xmlns:a16="http://schemas.microsoft.com/office/drawing/2014/main" id="{72B00357-785F-1FCC-E27A-4A5BABB17DC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54243276"/>
      </p:ext>
    </p:extLst>
  </p:cSld>
  <p:clrMapOvr>
    <a:masterClrMapping/>
  </p:clrMapOvr>
  <mc:AlternateContent xmlns:mc="http://schemas.openxmlformats.org/markup-compatibility/2006">
    <mc:Choice xmlns:p14="http://schemas.microsoft.com/office/powerpoint/2010/main" Requires="p14">
      <p:transition spd="slow" p14:dur="1500" advTm="31622">
        <p:random/>
      </p:transition>
    </mc:Choice>
    <mc:Fallback>
      <p:transition spd="slow" advTm="31622">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TM02892315[[fn=Wisp]]</Template>
  <TotalTime>1832</TotalTime>
  <Words>864</Words>
  <Application>Microsoft Office PowerPoint</Application>
  <PresentationFormat>Widescreen</PresentationFormat>
  <Paragraphs>26</Paragraphs>
  <Slides>12</Slides>
  <Notes>1</Notes>
  <HiddenSlides>0</HiddenSlides>
  <MMClips>11</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12</vt:i4>
      </vt:variant>
    </vt:vector>
  </HeadingPairs>
  <TitlesOfParts>
    <vt:vector size="26" baseType="lpstr">
      <vt:lpstr>Arial</vt:lpstr>
      <vt:lpstr>Baskerville Old Face</vt:lpstr>
      <vt:lpstr>Bookman Old Style</vt:lpstr>
      <vt:lpstr>Calibri</vt:lpstr>
      <vt:lpstr>Century Gothic</vt:lpstr>
      <vt:lpstr>Georgia</vt:lpstr>
      <vt:lpstr>Imprint MT Shadow</vt:lpstr>
      <vt:lpstr>Javanese Text</vt:lpstr>
      <vt:lpstr>Maiandra GD</vt:lpstr>
      <vt:lpstr>Sitka Banner</vt:lpstr>
      <vt:lpstr>Sitka Heading Semibold</vt:lpstr>
      <vt:lpstr>Sylfaen</vt:lpstr>
      <vt:lpstr>Wingdings 3</vt:lpstr>
      <vt:lpstr>Wisp</vt:lpstr>
      <vt:lpstr>Automobile insurance complaints ranking                </vt:lpstr>
      <vt:lpstr>Project Team ID: PTID-CDA-NOV-25-879  Project code :  CDACL001  Project Name  : Automobile Insurance Complaints Rankings  Team members:  B. Chandu P. Rajiv Revanth Y. Ashok Kumar</vt:lpstr>
      <vt:lpstr>Analysing  How Often Different Types Of Complaints Occur:</vt:lpstr>
      <vt:lpstr>          The Trends of Complaints Over The Years :  </vt:lpstr>
      <vt:lpstr>Suggesting a Company That Need   Improvement To Reduce Complaint Ratio: </vt:lpstr>
      <vt:lpstr>         Suggesting a Company That Need   Improvement To Reduce Complaint Ratio: </vt:lpstr>
      <vt:lpstr>Plot Premium Amounts Year-by-Year To Visualize The Overall Trend:</vt:lpstr>
      <vt:lpstr>Causes Behind The Fluctuations In Premiums</vt:lpstr>
      <vt:lpstr>Providing Insights For Future Premium Trends Based On Historical Data And Identified Factors:  </vt:lpstr>
      <vt:lpstr> Overview:</vt:lpstr>
      <vt:lpstr>Comparison by Companies: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Chandu Chowdary</dc:creator>
  <cp:lastModifiedBy>rajiv pala</cp:lastModifiedBy>
  <cp:revision>21</cp:revision>
  <dcterms:created xsi:type="dcterms:W3CDTF">2025-12-05T14:46:22Z</dcterms:created>
  <dcterms:modified xsi:type="dcterms:W3CDTF">2025-12-09T06:51:38Z</dcterms:modified>
</cp:coreProperties>
</file>

<file path=docProps/thumbnail.jpeg>
</file>